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6"/>
  </p:notesMasterIdLst>
  <p:sldIdLst>
    <p:sldId id="256" r:id="rId2"/>
    <p:sldId id="262" r:id="rId3"/>
    <p:sldId id="257" r:id="rId4"/>
    <p:sldId id="258" r:id="rId5"/>
    <p:sldId id="259" r:id="rId6"/>
    <p:sldId id="263" r:id="rId7"/>
    <p:sldId id="260" r:id="rId8"/>
    <p:sldId id="261" r:id="rId9"/>
    <p:sldId id="264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2" r:id="rId19"/>
    <p:sldId id="281" r:id="rId20"/>
    <p:sldId id="283" r:id="rId21"/>
    <p:sldId id="280" r:id="rId22"/>
    <p:sldId id="268" r:id="rId23"/>
    <p:sldId id="271" r:id="rId24"/>
    <p:sldId id="266" r:id="rId25"/>
  </p:sldIdLst>
  <p:sldSz cx="12192000" cy="6858000"/>
  <p:notesSz cx="6735763" cy="9866313"/>
  <p:embeddedFontLst>
    <p:embeddedFont>
      <p:font typeface="맑은 고딕" panose="020B0503020000020004" pitchFamily="50" charset="-127"/>
      <p:regular r:id="rId27"/>
      <p:bold r:id="rId28"/>
    </p:embeddedFont>
    <p:embeddedFont>
      <p:font typeface="함초롬바탕" panose="02030504000101010101" pitchFamily="18" charset="-127"/>
      <p:regular r:id="rId29"/>
      <p:bold r:id="rId30"/>
    </p:embeddedFont>
    <p:embeddedFont>
      <p:font typeface="Forte" panose="03060902040502070203" pitchFamily="66" charset="0"/>
      <p:regular r:id="rId3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95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6" y="10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25432-6553-4113-8AEE-F130C144188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DD304-35BF-4FF9-8E46-361728537A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6618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C2BC6-4C8A-403C-860D-AB427E6224D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53CEA-6739-4E0F-84EE-05294830E7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4326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C2BC6-4C8A-403C-860D-AB427E6224D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53CEA-6739-4E0F-84EE-05294830E7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5787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C2BC6-4C8A-403C-860D-AB427E6224D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53CEA-6739-4E0F-84EE-05294830E7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378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C2BC6-4C8A-403C-860D-AB427E6224D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53CEA-6739-4E0F-84EE-05294830E7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7982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C2BC6-4C8A-403C-860D-AB427E6224D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53CEA-6739-4E0F-84EE-05294830E7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2818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C2BC6-4C8A-403C-860D-AB427E6224D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53CEA-6739-4E0F-84EE-05294830E7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163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C2BC6-4C8A-403C-860D-AB427E6224D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53CEA-6739-4E0F-84EE-05294830E7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072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C2BC6-4C8A-403C-860D-AB427E6224D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53CEA-6739-4E0F-84EE-05294830E7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6074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C2BC6-4C8A-403C-860D-AB427E6224D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53CEA-6739-4E0F-84EE-05294830E7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90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C2BC6-4C8A-403C-860D-AB427E6224D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53CEA-6739-4E0F-84EE-05294830E7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6576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C2BC6-4C8A-403C-860D-AB427E6224D0}" type="datetimeFigureOut">
              <a:rPr lang="ko-KR" altLang="en-US" smtClean="0"/>
              <a:t>2019-04-09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53CEA-6739-4E0F-84EE-05294830E7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3524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 편집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fld id="{5B4C2BC6-4C8A-403C-860D-AB427E6224D0}" type="datetimeFigureOut">
              <a:rPr lang="ko-KR" altLang="en-US" smtClean="0"/>
              <a:pPr/>
              <a:t>2019-04-09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fld id="{26453CEA-6739-4E0F-84EE-05294830E7A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9792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8.png"/><Relationship Id="rId7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burst.shopifycdn.com/photos/laptop-on-desk-from-above_4460x44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866" y="0"/>
            <a:ext cx="83061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직각 삼각형 12"/>
          <p:cNvSpPr/>
          <p:nvPr/>
        </p:nvSpPr>
        <p:spPr>
          <a:xfrm flipV="1">
            <a:off x="3885866" y="0"/>
            <a:ext cx="2598545" cy="683008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942433" y="1065307"/>
            <a:ext cx="3111749" cy="2659224"/>
            <a:chOff x="6096000" y="1614196"/>
            <a:chExt cx="3111749" cy="2659224"/>
          </a:xfrm>
        </p:grpSpPr>
        <p:sp>
          <p:nvSpPr>
            <p:cNvPr id="4" name="TextBox 3"/>
            <p:cNvSpPr txBox="1"/>
            <p:nvPr/>
          </p:nvSpPr>
          <p:spPr>
            <a:xfrm>
              <a:off x="6283550" y="1881979"/>
              <a:ext cx="2736647" cy="21236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4400" spc="300" smtClean="0">
                  <a:solidFill>
                    <a:schemeClr val="accent6">
                      <a:lumMod val="50000"/>
                    </a:schemeClr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rPr>
                <a:t>2019</a:t>
              </a:r>
              <a:r>
                <a:rPr lang="ko-KR" altLang="en-US" sz="4400" spc="300" smtClean="0">
                  <a:solidFill>
                    <a:schemeClr val="accent6">
                      <a:lumMod val="50000"/>
                    </a:schemeClr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rPr>
                <a:t>년도</a:t>
              </a:r>
              <a:endParaRPr lang="en-US" altLang="ko-KR" sz="4400" spc="300" dirty="0" smtClean="0">
                <a:solidFill>
                  <a:schemeClr val="accent6">
                    <a:lumMod val="50000"/>
                  </a:schemeClr>
                </a:solidFill>
                <a:latin typeface="나눔스퀘어 Light" panose="020B0600000101010101" pitchFamily="50" charset="-127"/>
                <a:ea typeface="나눔스퀘어 Light" panose="020B0600000101010101" pitchFamily="50" charset="-127"/>
              </a:endParaRPr>
            </a:p>
            <a:p>
              <a:pPr algn="ctr"/>
              <a:r>
                <a:rPr lang="ko-KR" altLang="en-US" sz="4400" dirty="0" smtClean="0">
                  <a:solidFill>
                    <a:schemeClr val="accent6">
                      <a:lumMod val="50000"/>
                    </a:schemeClr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rPr>
                <a:t>창업동아리</a:t>
              </a:r>
              <a:endParaRPr lang="en-US" altLang="ko-KR" sz="4400" dirty="0" smtClean="0">
                <a:solidFill>
                  <a:schemeClr val="accent6">
                    <a:lumMod val="50000"/>
                  </a:schemeClr>
                </a:solidFill>
                <a:latin typeface="나눔스퀘어 Light" panose="020B0600000101010101" pitchFamily="50" charset="-127"/>
                <a:ea typeface="나눔스퀘어 Light" panose="020B0600000101010101" pitchFamily="50" charset="-127"/>
              </a:endParaRPr>
            </a:p>
            <a:p>
              <a:pPr algn="ctr"/>
              <a:r>
                <a:rPr lang="ko-KR" altLang="en-US" sz="4400" dirty="0" smtClean="0">
                  <a:solidFill>
                    <a:schemeClr val="accent6">
                      <a:lumMod val="50000"/>
                    </a:schemeClr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rPr>
                <a:t>설명회</a:t>
              </a:r>
              <a:endParaRPr lang="ko-KR" altLang="en-US" sz="4400" dirty="0">
                <a:solidFill>
                  <a:schemeClr val="accent6">
                    <a:lumMod val="50000"/>
                  </a:schemeClr>
                </a:solidFill>
                <a:latin typeface="나눔스퀘어 Light" panose="020B0600000101010101" pitchFamily="50" charset="-127"/>
                <a:ea typeface="나눔스퀘어 Light" panose="020B0600000101010101" pitchFamily="50" charset="-127"/>
              </a:endParaRPr>
            </a:p>
          </p:txBody>
        </p:sp>
        <p:cxnSp>
          <p:nvCxnSpPr>
            <p:cNvPr id="7" name="직선 연결선 6"/>
            <p:cNvCxnSpPr/>
            <p:nvPr/>
          </p:nvCxnSpPr>
          <p:spPr>
            <a:xfrm>
              <a:off x="6096000" y="1614196"/>
              <a:ext cx="3111749" cy="0"/>
            </a:xfrm>
            <a:prstGeom prst="line">
              <a:avLst/>
            </a:prstGeom>
            <a:ln w="254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직선 연결선 2"/>
            <p:cNvCxnSpPr/>
            <p:nvPr/>
          </p:nvCxnSpPr>
          <p:spPr>
            <a:xfrm>
              <a:off x="6096000" y="4273420"/>
              <a:ext cx="3111749" cy="0"/>
            </a:xfrm>
            <a:prstGeom prst="line">
              <a:avLst/>
            </a:prstGeom>
            <a:ln w="254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942433" y="4533697"/>
            <a:ext cx="3110400" cy="30777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우송대학교 창업지원단</a:t>
            </a:r>
            <a:endParaRPr lang="en-US" altLang="ko-KR" sz="1400" dirty="0" smtClean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5766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 rot="1454449">
            <a:off x="11173493" y="923186"/>
            <a:ext cx="247564" cy="15580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7013" y="2848536"/>
            <a:ext cx="4034484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 smtClean="0">
                <a:solidFill>
                  <a:schemeClr val="bg1"/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C O N T E N T S</a:t>
            </a:r>
            <a:endParaRPr lang="ko-KR" altLang="en-US" sz="3200" dirty="0">
              <a:solidFill>
                <a:schemeClr val="bg1"/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sp>
        <p:nvSpPr>
          <p:cNvPr id="5" name="평행 사변형 4"/>
          <p:cNvSpPr/>
          <p:nvPr/>
        </p:nvSpPr>
        <p:spPr>
          <a:xfrm>
            <a:off x="32006" y="4257675"/>
            <a:ext cx="4095750" cy="2600325"/>
          </a:xfrm>
          <a:prstGeom prst="parallelogram">
            <a:avLst/>
          </a:prstGeom>
          <a:solidFill>
            <a:schemeClr val="accent4">
              <a:alpha val="4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73805" y="2136338"/>
            <a:ext cx="345158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01  </a:t>
            </a:r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동아리 구성요건</a:t>
            </a:r>
            <a:endParaRPr lang="en-US" altLang="ko-KR" dirty="0" smtClean="0">
              <a:solidFill>
                <a:schemeClr val="accent6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dirty="0">
              <a:solidFill>
                <a:schemeClr val="accent6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02  </a:t>
            </a:r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지원내용</a:t>
            </a:r>
            <a:endParaRPr lang="en-US" altLang="ko-KR" dirty="0" smtClean="0">
              <a:solidFill>
                <a:schemeClr val="accent6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dirty="0">
              <a:solidFill>
                <a:schemeClr val="accent6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03  </a:t>
            </a:r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회원의 의무</a:t>
            </a:r>
            <a:endParaRPr lang="en-US" altLang="ko-KR" dirty="0" smtClean="0">
              <a:solidFill>
                <a:schemeClr val="accent6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dirty="0">
              <a:solidFill>
                <a:schemeClr val="accent6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    04  </a:t>
            </a:r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제출서류</a:t>
            </a:r>
            <a:endParaRPr lang="en-US" altLang="ko-KR" dirty="0" smtClean="0">
              <a:solidFill>
                <a:schemeClr val="accent6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dirty="0">
              <a:solidFill>
                <a:schemeClr val="accent6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         05  </a:t>
            </a:r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지원비 사용 안내</a:t>
            </a:r>
            <a:endParaRPr lang="en-US" altLang="ko-KR" dirty="0" smtClean="0">
              <a:solidFill>
                <a:schemeClr val="accent6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dirty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       </a:t>
            </a:r>
          </a:p>
          <a:p>
            <a:r>
              <a:rPr lang="en-US" altLang="ko-KR" dirty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            06 </a:t>
            </a:r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창업마일리지</a:t>
            </a:r>
            <a:endParaRPr lang="en-US" altLang="ko-KR" dirty="0">
              <a:solidFill>
                <a:schemeClr val="accent6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dirty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	 </a:t>
            </a:r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</a:t>
            </a:r>
          </a:p>
          <a:p>
            <a:r>
              <a:rPr lang="en-US" altLang="ko-KR" dirty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	</a:t>
            </a:r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 07 </a:t>
            </a:r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창업프로그램</a:t>
            </a:r>
            <a:endParaRPr lang="en-US" altLang="ko-KR" dirty="0" smtClean="0">
              <a:solidFill>
                <a:schemeClr val="accent6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106025" y="-676275"/>
            <a:ext cx="2200275" cy="2200275"/>
          </a:xfrm>
          <a:prstGeom prst="ellipse">
            <a:avLst/>
          </a:prstGeom>
          <a:solidFill>
            <a:schemeClr val="accent4">
              <a:alpha val="4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 rot="20660569">
            <a:off x="1302229" y="3992706"/>
            <a:ext cx="750939" cy="853588"/>
          </a:xfrm>
          <a:prstGeom prst="rect">
            <a:avLst/>
          </a:prstGeom>
          <a:solidFill>
            <a:schemeClr val="accent6">
              <a:lumMod val="7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370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이등변 삼각형 12"/>
          <p:cNvSpPr/>
          <p:nvPr/>
        </p:nvSpPr>
        <p:spPr>
          <a:xfrm rot="20406489">
            <a:off x="3880044" y="722579"/>
            <a:ext cx="1632337" cy="1386694"/>
          </a:xfrm>
          <a:prstGeom prst="triangle">
            <a:avLst/>
          </a:prstGeom>
          <a:solidFill>
            <a:schemeClr val="accent4">
              <a:alpha val="4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3452" y="3085203"/>
            <a:ext cx="492378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/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구성원의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성격에 따라 교내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교외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교내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·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외 연합동아리로 구분하며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r" fontAlgn="base"/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대표 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인을 </a:t>
            </a:r>
            <a:r>
              <a:rPr lang="ko-KR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포함하여 </a:t>
            </a:r>
            <a:r>
              <a:rPr lang="en-US" altLang="ko-KR" sz="13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3~10</a:t>
            </a:r>
            <a:r>
              <a:rPr lang="ko-KR" altLang="en-US" sz="13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명으로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구성하여야 한다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algn="r" fontAlgn="base"/>
            <a:endParaRPr lang="ko-KR" altLang="en-US" sz="1300" dirty="0">
              <a:solidFill>
                <a:schemeClr val="tx1">
                  <a:lumMod val="75000"/>
                  <a:lumOff val="2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r" fontAlgn="base"/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창업동아리는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반드시 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 이상의 지도교수를 지정하여야 한다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algn="r" fontAlgn="base"/>
            <a:endParaRPr lang="ko-KR" altLang="en-US" sz="1300" dirty="0">
              <a:solidFill>
                <a:schemeClr val="tx1">
                  <a:lumMod val="75000"/>
                  <a:lumOff val="2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r" fontAlgn="base"/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대표는 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회를 초과하여 연임할 수 없다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300" dirty="0">
              <a:solidFill>
                <a:schemeClr val="tx1">
                  <a:lumMod val="75000"/>
                  <a:lumOff val="2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161865" y="1259644"/>
            <a:ext cx="4243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01 </a:t>
            </a:r>
            <a:r>
              <a:rPr lang="ko-KR" altLang="en-US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동아리 구성 요건</a:t>
            </a:r>
            <a:endParaRPr lang="ko-KR" altLang="en-US" sz="4800" dirty="0">
              <a:solidFill>
                <a:schemeClr val="accent6">
                  <a:lumMod val="75000"/>
                </a:schemeClr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7044613" y="2345604"/>
            <a:ext cx="2500603" cy="2500603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8765096" y="4032594"/>
            <a:ext cx="1380932" cy="1380932"/>
            <a:chOff x="6348466" y="4914673"/>
            <a:chExt cx="1380932" cy="1380932"/>
          </a:xfrm>
        </p:grpSpPr>
        <p:sp>
          <p:nvSpPr>
            <p:cNvPr id="9" name="타원 8"/>
            <p:cNvSpPr/>
            <p:nvPr/>
          </p:nvSpPr>
          <p:spPr>
            <a:xfrm>
              <a:off x="6348466" y="4914673"/>
              <a:ext cx="1380932" cy="1380932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1369" y="5198245"/>
              <a:ext cx="851111" cy="851111"/>
            </a:xfrm>
            <a:prstGeom prst="rect">
              <a:avLst/>
            </a:prstGeom>
          </p:spPr>
        </p:pic>
      </p:grpSp>
      <p:sp>
        <p:nvSpPr>
          <p:cNvPr id="12" name="직사각형 11"/>
          <p:cNvSpPr/>
          <p:nvPr/>
        </p:nvSpPr>
        <p:spPr>
          <a:xfrm>
            <a:off x="447672" y="447675"/>
            <a:ext cx="11296654" cy="5962650"/>
          </a:xfrm>
          <a:prstGeom prst="rect">
            <a:avLst/>
          </a:prstGeom>
          <a:noFill/>
          <a:ln w="2159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701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_x370892192" descr="EMB00004db825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115" y="3955575"/>
            <a:ext cx="3912972" cy="21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" y="612899"/>
            <a:ext cx="3699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02 </a:t>
            </a:r>
            <a:r>
              <a:rPr lang="ko-KR" altLang="en-US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지원 내용</a:t>
            </a:r>
            <a:endParaRPr lang="ko-KR" altLang="en-US" sz="4800" dirty="0">
              <a:solidFill>
                <a:schemeClr val="accent6">
                  <a:lumMod val="75000"/>
                </a:schemeClr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3373688" y="610397"/>
            <a:ext cx="2682697" cy="26388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9115153" y="612899"/>
            <a:ext cx="2682697" cy="26388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237345" y="3622021"/>
            <a:ext cx="2682697" cy="26388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45681" y="4395127"/>
            <a:ext cx="1680267" cy="69249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 fontAlgn="base"/>
            <a:r>
              <a:rPr lang="ko-KR" altLang="en-US" sz="13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활동 우수 동아리 </a:t>
            </a:r>
            <a:endParaRPr lang="en-US" altLang="ko-KR" sz="1300" dirty="0" smtClean="0">
              <a:solidFill>
                <a:schemeClr val="accent4">
                  <a:lumMod val="40000"/>
                  <a:lumOff val="60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 fontAlgn="base"/>
            <a:endParaRPr lang="en-US" altLang="ko-KR" sz="1300" dirty="0" smtClean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 fontAlgn="base"/>
            <a:r>
              <a:rPr lang="ko-KR" altLang="en-US" sz="1300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브랜드 사업 </a:t>
            </a:r>
            <a:r>
              <a:rPr lang="ko-KR" altLang="en-US" sz="13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 </a:t>
            </a:r>
            <a:r>
              <a:rPr lang="ko-KR" altLang="en-US" sz="1300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제공</a:t>
            </a:r>
            <a:endParaRPr lang="ko-KR" altLang="en-US" sz="1300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367690" y="1443896"/>
            <a:ext cx="257519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3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 </a:t>
            </a:r>
            <a:r>
              <a:rPr lang="ko-KR" altLang="en-US" sz="1300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활동 운영비 </a:t>
            </a:r>
            <a:r>
              <a:rPr lang="ko-KR" altLang="en-US" sz="13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및 </a:t>
            </a:r>
            <a:endParaRPr lang="en-US" altLang="ko-KR" sz="1300" dirty="0" smtClean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ko-KR" altLang="en-US" sz="1300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시제품 </a:t>
            </a:r>
            <a:r>
              <a:rPr lang="ko-KR" altLang="en-US" sz="13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제작 지원 </a:t>
            </a:r>
            <a:endParaRPr lang="en-US" altLang="ko-KR" sz="1300" dirty="0" smtClean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동아리 별 차등지급</a:t>
            </a:r>
            <a:r>
              <a:rPr lang="en-US" altLang="ko-KR" sz="1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최대 </a:t>
            </a:r>
            <a:r>
              <a:rPr lang="en-US" altLang="ko-KR" sz="1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500</a:t>
            </a:r>
            <a:r>
              <a:rPr lang="ko-KR" altLang="en-US" sz="1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만원</a:t>
            </a:r>
            <a:endParaRPr lang="ko-KR" altLang="en-US" sz="1200" dirty="0">
              <a:solidFill>
                <a:schemeClr val="accent4">
                  <a:lumMod val="40000"/>
                  <a:lumOff val="60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endParaRPr lang="en-US" altLang="ko-KR" sz="1300" dirty="0" smtClean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en-US" altLang="ko-KR" sz="1300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3D </a:t>
            </a:r>
            <a:r>
              <a:rPr lang="ko-KR" altLang="en-US" sz="130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프린터 </a:t>
            </a:r>
            <a:r>
              <a:rPr lang="en-US" altLang="ko-KR" sz="130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Maker Space </a:t>
            </a:r>
            <a:r>
              <a:rPr lang="ko-KR" altLang="en-US" sz="130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이용 </a:t>
            </a:r>
            <a:r>
              <a:rPr lang="ko-KR" altLang="en-US" sz="1300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가능</a:t>
            </a:r>
            <a:endParaRPr lang="ko-KR" altLang="en-US" sz="1300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080080" y="6354144"/>
            <a:ext cx="28494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※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세부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 금액 및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내용은 변동될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수 있음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505760" y="1316755"/>
            <a:ext cx="1901482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3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활동 우수자</a:t>
            </a:r>
            <a:endParaRPr lang="en-US" altLang="ko-KR" sz="1300" dirty="0">
              <a:solidFill>
                <a:schemeClr val="accent4">
                  <a:lumMod val="40000"/>
                  <a:lumOff val="60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endParaRPr lang="en-US" altLang="ko-KR" sz="1300" dirty="0" smtClean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ko-KR" altLang="en-US" sz="1300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장학금 지급</a:t>
            </a:r>
            <a:endParaRPr lang="en-US" altLang="ko-KR" sz="1300" dirty="0" smtClean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endParaRPr lang="en-US" altLang="ko-KR" sz="1300" dirty="0" smtClean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ko-KR" altLang="en-US" sz="1300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글로벌 해외창업프로그램</a:t>
            </a:r>
            <a:endParaRPr lang="en-US" altLang="ko-KR" sz="1300" dirty="0" smtClean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ko-KR" altLang="en-US" sz="1300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참여 기회 제공</a:t>
            </a:r>
            <a:endParaRPr lang="ko-KR" altLang="en-US" sz="1300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6072187" y="3848793"/>
            <a:ext cx="54885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5" y="10821"/>
            <a:ext cx="3066680" cy="4339739"/>
          </a:xfrm>
          <a:prstGeom prst="rect">
            <a:avLst/>
          </a:prstGeom>
          <a:ln>
            <a:noFill/>
          </a:ln>
        </p:spPr>
      </p:pic>
      <p:sp>
        <p:nvSpPr>
          <p:cNvPr id="7" name="직사각형 6"/>
          <p:cNvSpPr/>
          <p:nvPr/>
        </p:nvSpPr>
        <p:spPr>
          <a:xfrm>
            <a:off x="10997967" y="4186106"/>
            <a:ext cx="494950" cy="3691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smtClean="0">
                <a:solidFill>
                  <a:schemeClr val="tx1"/>
                </a:solidFill>
              </a:rPr>
              <a:t>1,000,000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997967" y="4889961"/>
            <a:ext cx="494950" cy="3691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smtClean="0">
                <a:solidFill>
                  <a:schemeClr val="tx1"/>
                </a:solidFill>
              </a:rPr>
              <a:t>500,000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0997967" y="5520048"/>
            <a:ext cx="494950" cy="3691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smtClean="0">
                <a:solidFill>
                  <a:schemeClr val="tx1"/>
                </a:solidFill>
              </a:rPr>
              <a:t>300,000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3687" y="3622021"/>
            <a:ext cx="2669831" cy="263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43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타원 8"/>
          <p:cNvSpPr/>
          <p:nvPr/>
        </p:nvSpPr>
        <p:spPr>
          <a:xfrm>
            <a:off x="6967614" y="60386"/>
            <a:ext cx="1092653" cy="1092653"/>
          </a:xfrm>
          <a:prstGeom prst="ellipse">
            <a:avLst/>
          </a:prstGeom>
          <a:solidFill>
            <a:schemeClr val="accent4">
              <a:alpha val="4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0" y="0"/>
            <a:ext cx="30600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122504" y="1104089"/>
            <a:ext cx="6257619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20000"/>
              </a:lnSpc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○ 창업 캠프</a:t>
            </a:r>
            <a:r>
              <a:rPr lang="en-US" altLang="ko-KR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창업교육 등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 프로그램에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필수적으로 참석해야 한다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algn="just" fontAlgn="base">
              <a:lnSpc>
                <a:spcPct val="120000"/>
              </a:lnSpc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○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중간점검을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거쳐 활동이 현저히 저조하다고 판단된 동아리는 창업지원단 지원 프로그램에서 중도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탈락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처리하고</a:t>
            </a:r>
            <a:r>
              <a:rPr lang="en-US" altLang="ko-KR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해당 동아리의 기 지원금 일체를 환수 할 수 있다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algn="just" fontAlgn="base">
              <a:lnSpc>
                <a:spcPct val="120000"/>
              </a:lnSpc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○ 창업동아리는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모든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정산 서류를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성실히 제출할 의무가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있으며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정산 서류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제출 의무를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소홀히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할 경우</a:t>
            </a:r>
            <a:r>
              <a:rPr lang="en-US" altLang="ko-KR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창업지원단에서는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해당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동아리에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지원비 지급을 제한할 수 있다</a:t>
            </a:r>
            <a:r>
              <a:rPr lang="en-US" altLang="ko-KR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endParaRPr lang="en-US" altLang="ko-KR" sz="1250" kern="0" dirty="0" smtClean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just" fontAlgn="base">
              <a:lnSpc>
                <a:spcPct val="120000"/>
              </a:lnSpc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○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 운영기간 동안 졸업</a:t>
            </a:r>
            <a:r>
              <a:rPr lang="en-US" altLang="ko-KR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휴학 및 기타 사유로 인해 동 아리 회원 수의 변경이 있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을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경우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동아리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대표는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창업지원단에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이 사실을 보고해야 한다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algn="just" fontAlgn="base">
              <a:lnSpc>
                <a:spcPct val="120000"/>
              </a:lnSpc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en-US" altLang="ko-KR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(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최소 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명이 안될 경우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인원 보충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 algn="just" fontAlgn="base">
              <a:lnSpc>
                <a:spcPct val="120000"/>
              </a:lnSpc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○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활동과 관련하여 안전에 항상 유의해야 하며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불가피하게 발생할 수 있는 사고에 대한 책임은 해당 동아리에 있다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algn="just" fontAlgn="base"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○ 불가피한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상황으로 인해 창업동아리를 해산하였다면</a:t>
            </a:r>
            <a:r>
              <a:rPr lang="en-US" altLang="ko-KR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해당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시점의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지원비 전액을 </a:t>
            </a:r>
            <a:endParaRPr lang="en-US" altLang="ko-KR" sz="1250" kern="0" dirty="0" smtClean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just" fontAlgn="base"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en-US" altLang="ko-KR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창업지원단으로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반납한다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algn="just" fontAlgn="base">
              <a:lnSpc>
                <a:spcPct val="120000"/>
              </a:lnSpc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○ 창업동아리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성격과 맞지 않은 지출 및 규정에 어긋나는 지출 이 있을 경우 모든 책임은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해당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동아리 측에 있으며</a:t>
            </a:r>
            <a:r>
              <a:rPr lang="en-US" altLang="ko-KR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창업지원단에서는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해당 동아리의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활동 기간이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종료된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이후에도 창업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동아리 지원비 전액을 환수할 수 있다</a:t>
            </a:r>
            <a:r>
              <a:rPr lang="en-US" altLang="ko-KR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algn="just" fontAlgn="base">
              <a:lnSpc>
                <a:spcPct val="120000"/>
              </a:lnSpc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○ 창업동아리 회원의 의무 </a:t>
            </a:r>
            <a:r>
              <a:rPr lang="ko-KR" altLang="en-US" sz="1250" ker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사항은 </a:t>
            </a:r>
            <a:r>
              <a:rPr lang="en-US" altLang="ko-KR" sz="1250" kern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2019</a:t>
            </a:r>
            <a:r>
              <a:rPr lang="ko-KR" altLang="en-US" sz="1250" kern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년도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 </a:t>
            </a:r>
            <a:r>
              <a:rPr lang="ko-KR" altLang="en-US" sz="125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최종 선정 </a:t>
            </a:r>
            <a:r>
              <a:rPr lang="ko-KR" altLang="en-US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즉시 적용된다</a:t>
            </a:r>
            <a:r>
              <a:rPr lang="en-US" altLang="ko-KR" sz="125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250" kern="0" dirty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8730" y="384961"/>
            <a:ext cx="28699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solidFill>
                  <a:schemeClr val="bg1"/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03 </a:t>
            </a:r>
            <a:r>
              <a:rPr lang="ko-KR" altLang="en-US" sz="4800" dirty="0" smtClean="0">
                <a:solidFill>
                  <a:schemeClr val="bg1"/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회원의</a:t>
            </a:r>
            <a:r>
              <a:rPr lang="en-US" altLang="ko-KR" sz="4800" dirty="0" smtClean="0">
                <a:solidFill>
                  <a:schemeClr val="bg1"/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 </a:t>
            </a:r>
          </a:p>
          <a:p>
            <a:r>
              <a:rPr lang="en-US" altLang="ko-KR" sz="4800">
                <a:solidFill>
                  <a:schemeClr val="bg1"/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 </a:t>
            </a:r>
            <a:r>
              <a:rPr lang="en-US" altLang="ko-KR" sz="4800" smtClean="0">
                <a:solidFill>
                  <a:schemeClr val="bg1"/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      </a:t>
            </a:r>
            <a:r>
              <a:rPr lang="ko-KR" altLang="en-US" sz="4800" smtClean="0">
                <a:solidFill>
                  <a:schemeClr val="bg1"/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의무헿</a:t>
            </a:r>
            <a:endParaRPr lang="ko-KR" altLang="en-US" sz="4800" dirty="0">
              <a:solidFill>
                <a:schemeClr val="bg1"/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pic>
        <p:nvPicPr>
          <p:cNvPr id="1030" name="Picture 6" descr="https://static.independent.co.uk/s3fs-public/styles/article_small/public/thumbnails/image/2016/12/21/09/office-laptop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12" y="2339582"/>
            <a:ext cx="3899618" cy="3790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22505" y="559477"/>
            <a:ext cx="246093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kern="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창업동아리 회원은</a:t>
            </a:r>
            <a:r>
              <a:rPr lang="en-US" altLang="ko-KR" sz="2200" kern="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</a:t>
            </a:r>
            <a:endParaRPr lang="ko-KR" altLang="en-US" sz="22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5842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평행 사변형 28"/>
          <p:cNvSpPr/>
          <p:nvPr/>
        </p:nvSpPr>
        <p:spPr>
          <a:xfrm rot="21040825">
            <a:off x="82473" y="2567653"/>
            <a:ext cx="1423335" cy="1134573"/>
          </a:xfrm>
          <a:prstGeom prst="parallelogram">
            <a:avLst/>
          </a:prstGeom>
          <a:solidFill>
            <a:schemeClr val="accent4">
              <a:alpha val="4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484" y="2770206"/>
            <a:ext cx="23695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04 </a:t>
            </a:r>
            <a:r>
              <a:rPr lang="ko-KR" altLang="en-US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제출 서류</a:t>
            </a:r>
            <a:endParaRPr lang="ko-KR" altLang="en-US" sz="4800" dirty="0">
              <a:solidFill>
                <a:schemeClr val="accent6">
                  <a:lumMod val="75000"/>
                </a:schemeClr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899664" y="1304088"/>
            <a:ext cx="2095500" cy="4318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지원비 사용 전</a:t>
            </a:r>
            <a:endParaRPr lang="ko-KR" altLang="en-US" sz="15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146899" y="1304088"/>
            <a:ext cx="3960000" cy="4318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50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 지원비 </a:t>
            </a:r>
            <a:r>
              <a:rPr lang="ko-KR" altLang="en-US" sz="15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사용계획서</a:t>
            </a:r>
            <a:endParaRPr lang="ko-KR" altLang="en-US" sz="15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899664" y="1868708"/>
            <a:ext cx="2095500" cy="720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지원비 사용 후</a:t>
            </a:r>
            <a:endParaRPr lang="ko-KR" altLang="en-US" sz="15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146899" y="1868708"/>
            <a:ext cx="3960000" cy="720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 지원비 </a:t>
            </a:r>
            <a:r>
              <a:rPr lang="ko-KR" altLang="en-US" sz="15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정산보고서</a:t>
            </a:r>
            <a:endParaRPr lang="en-US" altLang="ko-KR" sz="15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지원비 정산 증빙서류</a:t>
            </a:r>
            <a:endParaRPr lang="ko-KR" altLang="en-US" sz="15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899664" y="2721528"/>
            <a:ext cx="2095500" cy="4318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매월 마지막 주</a:t>
            </a:r>
            <a:endParaRPr lang="ko-KR" altLang="en-US" sz="15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146899" y="2721528"/>
            <a:ext cx="3960000" cy="4318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 월간 활동보고서</a:t>
            </a:r>
            <a:endParaRPr lang="ko-KR" altLang="en-US" sz="15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899664" y="3286148"/>
            <a:ext cx="2095500" cy="105117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멘토비</a:t>
            </a:r>
            <a:endParaRPr lang="ko-KR" altLang="en-US" sz="15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7146899" y="3286148"/>
            <a:ext cx="3960000" cy="104767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멘토링 신청서 및 수락서</a:t>
            </a:r>
            <a:endParaRPr lang="en-US" altLang="ko-KR" sz="15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150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멘토 </a:t>
            </a:r>
            <a:r>
              <a:rPr lang="ko-KR" altLang="en-US" sz="150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수당 </a:t>
            </a:r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청구서 및 약력</a:t>
            </a:r>
            <a:endParaRPr lang="en-US" altLang="ko-KR" sz="15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개인정보 수집</a:t>
            </a:r>
            <a:r>
              <a:rPr lang="en-US" altLang="ko-KR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·</a:t>
            </a:r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이용</a:t>
            </a:r>
            <a:r>
              <a:rPr lang="en-US" altLang="ko-KR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·</a:t>
            </a:r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제공</a:t>
            </a:r>
            <a:r>
              <a:rPr lang="en-US" altLang="ko-KR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·</a:t>
            </a:r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동의서</a:t>
            </a:r>
            <a:endParaRPr lang="en-US" altLang="ko-KR" sz="15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멘토링 보고서</a:t>
            </a:r>
            <a:endParaRPr lang="ko-KR" altLang="en-US" sz="15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833529" y="1304088"/>
            <a:ext cx="914400" cy="30297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활</a:t>
            </a:r>
            <a:endParaRPr lang="en-US" altLang="ko-KR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동</a:t>
            </a:r>
            <a:endParaRPr lang="en-US" altLang="ko-KR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기</a:t>
            </a:r>
            <a:endParaRPr lang="en-US" altLang="ko-KR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간</a:t>
            </a:r>
            <a:endParaRPr lang="en-US" altLang="ko-KR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833530" y="4475066"/>
            <a:ext cx="3161634" cy="8640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활동 종료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7146899" y="4475066"/>
            <a:ext cx="3960000" cy="864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 결과보고서</a:t>
            </a:r>
            <a:endParaRPr lang="en-US" altLang="ko-KR" sz="15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 </a:t>
            </a:r>
            <a:r>
              <a:rPr lang="ko-KR" altLang="en-US" sz="15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활동내역서</a:t>
            </a:r>
            <a:r>
              <a:rPr lang="ko-KR" altLang="en-US" sz="15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등</a:t>
            </a:r>
            <a:endParaRPr lang="ko-KR" altLang="en-US" sz="15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203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447672" y="447675"/>
            <a:ext cx="11296654" cy="5962650"/>
          </a:xfrm>
          <a:prstGeom prst="rect">
            <a:avLst/>
          </a:prstGeom>
          <a:noFill/>
          <a:ln w="2159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714499" y="2078380"/>
            <a:ext cx="9058795" cy="117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○ 창업동아리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지원비는 반드시 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창업지원단의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승인을 받은 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후 집행되어야 한다</a:t>
            </a:r>
            <a:r>
              <a:rPr lang="en-US" altLang="ko-KR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fontAlgn="base"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ko-KR" altLang="en-US" sz="14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○ 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승인을 받은 후</a:t>
            </a:r>
            <a:r>
              <a:rPr lang="en-US" altLang="ko-KR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창업동아리에서 </a:t>
            </a:r>
            <a:r>
              <a:rPr lang="ko-KR" altLang="en-US" sz="1300" kern="0" dirty="0" err="1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선집행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후</a:t>
            </a:r>
            <a:r>
              <a:rPr lang="en-US" altLang="ko-KR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창업지원단에 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지출 증빙을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제출하여 </a:t>
            </a:r>
            <a:r>
              <a:rPr lang="ko-KR" altLang="en-US" sz="1300" kern="0" dirty="0" err="1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집행적정성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검토 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받은 후 </a:t>
            </a:r>
            <a:r>
              <a:rPr lang="ko-KR" altLang="en-US" sz="1300" kern="0" dirty="0" err="1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사후지급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한다</a:t>
            </a:r>
            <a:r>
              <a:rPr lang="en-US" altLang="ko-KR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fontAlgn="base">
              <a:spcBef>
                <a:spcPts val="1000"/>
              </a:spcBef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lang="ko-KR" altLang="en-US" sz="14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○ 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단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아이템개발비 및 </a:t>
            </a:r>
            <a:r>
              <a:rPr lang="ko-KR" altLang="en-US" sz="1300" kern="0" dirty="0" err="1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홍보비</a:t>
            </a:r>
            <a:r>
              <a:rPr lang="ko-KR" altLang="en-US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사용 시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30</a:t>
            </a:r>
            <a:r>
              <a:rPr lang="ko-KR" altLang="en-US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만원이 넘을 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경우</a:t>
            </a:r>
            <a:r>
              <a:rPr lang="en-US" altLang="ko-KR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세금 계산서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발행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청구 함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r>
              <a:rPr lang="ko-KR" altLang="en-US" sz="13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을 통해 창업지원단에서 </a:t>
            </a:r>
            <a:r>
              <a:rPr lang="ko-KR" altLang="en-US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거래 업체로 지급한다</a:t>
            </a:r>
            <a:r>
              <a:rPr lang="en-US" altLang="ko-KR" sz="1300" kern="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300" kern="0" dirty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47013" y="979460"/>
            <a:ext cx="42979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05 </a:t>
            </a:r>
            <a:r>
              <a:rPr lang="ko-KR" altLang="en-US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지원비 사용 </a:t>
            </a:r>
            <a:r>
              <a:rPr lang="ko-KR" altLang="en-US" sz="4800" dirty="0" err="1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안내햫</a:t>
            </a:r>
            <a:endParaRPr lang="ko-KR" altLang="en-US" sz="4800" dirty="0">
              <a:solidFill>
                <a:schemeClr val="accent6">
                  <a:lumMod val="75000"/>
                </a:schemeClr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2235920" y="3546578"/>
            <a:ext cx="7886419" cy="1631825"/>
            <a:chOff x="2152790" y="3296718"/>
            <a:chExt cx="7886419" cy="1631825"/>
          </a:xfrm>
        </p:grpSpPr>
        <p:grpSp>
          <p:nvGrpSpPr>
            <p:cNvPr id="3" name="그룹 2"/>
            <p:cNvGrpSpPr/>
            <p:nvPr/>
          </p:nvGrpSpPr>
          <p:grpSpPr>
            <a:xfrm>
              <a:off x="2152790" y="3296718"/>
              <a:ext cx="7886419" cy="1336475"/>
              <a:chOff x="2153588" y="3375677"/>
              <a:chExt cx="7657538" cy="1266461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2" name="갈매기형 수장 1"/>
              <p:cNvSpPr/>
              <p:nvPr/>
            </p:nvSpPr>
            <p:spPr>
              <a:xfrm>
                <a:off x="2153588" y="3375677"/>
                <a:ext cx="1607270" cy="1266461"/>
              </a:xfrm>
              <a:prstGeom prst="chevron">
                <a:avLst>
                  <a:gd name="adj" fmla="val 242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  <p:sp>
            <p:nvSpPr>
              <p:cNvPr id="8" name="갈매기형 수장 7"/>
              <p:cNvSpPr/>
              <p:nvPr/>
            </p:nvSpPr>
            <p:spPr>
              <a:xfrm>
                <a:off x="3666155" y="3375677"/>
                <a:ext cx="1607270" cy="1266461"/>
              </a:xfrm>
              <a:prstGeom prst="chevron">
                <a:avLst>
                  <a:gd name="adj" fmla="val 242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  <p:sp>
            <p:nvSpPr>
              <p:cNvPr id="9" name="갈매기형 수장 8"/>
              <p:cNvSpPr/>
              <p:nvPr/>
            </p:nvSpPr>
            <p:spPr>
              <a:xfrm>
                <a:off x="5178722" y="3375677"/>
                <a:ext cx="1607270" cy="1266461"/>
              </a:xfrm>
              <a:prstGeom prst="chevron">
                <a:avLst>
                  <a:gd name="adj" fmla="val 242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  <p:sp>
            <p:nvSpPr>
              <p:cNvPr id="10" name="갈매기형 수장 9"/>
              <p:cNvSpPr/>
              <p:nvPr/>
            </p:nvSpPr>
            <p:spPr>
              <a:xfrm>
                <a:off x="6691289" y="3375677"/>
                <a:ext cx="1607270" cy="1266461"/>
              </a:xfrm>
              <a:prstGeom prst="chevron">
                <a:avLst>
                  <a:gd name="adj" fmla="val 242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  <p:sp>
            <p:nvSpPr>
              <p:cNvPr id="11" name="갈매기형 수장 10"/>
              <p:cNvSpPr/>
              <p:nvPr/>
            </p:nvSpPr>
            <p:spPr>
              <a:xfrm>
                <a:off x="8203856" y="3375677"/>
                <a:ext cx="1607270" cy="1266461"/>
              </a:xfrm>
              <a:prstGeom prst="chevron">
                <a:avLst>
                  <a:gd name="adj" fmla="val 242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</p:grp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5109" y="3663079"/>
              <a:ext cx="603751" cy="603751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1763" y="3635883"/>
              <a:ext cx="658142" cy="658142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6021" y="3696821"/>
              <a:ext cx="591661" cy="591661"/>
            </a:xfrm>
            <a:prstGeom prst="rect">
              <a:avLst/>
            </a:prstGeom>
          </p:spPr>
        </p:pic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1075" y="3641427"/>
              <a:ext cx="625403" cy="625403"/>
            </a:xfrm>
            <a:prstGeom prst="rect">
              <a:avLst/>
            </a:prstGeom>
          </p:spPr>
        </p:pic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1575" y="3668899"/>
              <a:ext cx="577491" cy="577491"/>
            </a:xfrm>
            <a:prstGeom prst="rect">
              <a:avLst/>
            </a:prstGeom>
          </p:spPr>
        </p:pic>
        <p:sp>
          <p:nvSpPr>
            <p:cNvPr id="18" name="직사각형 17"/>
            <p:cNvSpPr/>
            <p:nvPr/>
          </p:nvSpPr>
          <p:spPr>
            <a:xfrm>
              <a:off x="2152790" y="4677933"/>
              <a:ext cx="1333219" cy="2506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지원비 </a:t>
              </a:r>
              <a:r>
                <a:rPr lang="ko-KR" altLang="en-US" sz="900" dirty="0" err="1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사용계획서</a:t>
              </a:r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 제출</a:t>
              </a:r>
              <a:endParaRPr lang="ko-KR" altLang="en-US" sz="900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3710567" y="4677933"/>
              <a:ext cx="1333219" cy="2506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비용 </a:t>
              </a:r>
              <a:r>
                <a:rPr lang="ko-KR" altLang="en-US" sz="900" dirty="0" err="1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선집행</a:t>
              </a:r>
              <a:endParaRPr lang="ko-KR" altLang="en-US" sz="900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5268344" y="4677933"/>
              <a:ext cx="1333219" cy="2506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지출증빙자료 제출</a:t>
              </a:r>
              <a:endParaRPr lang="ko-KR" altLang="en-US" sz="900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826121" y="4677933"/>
              <a:ext cx="1333219" cy="2506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dirty="0" err="1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집행적정성</a:t>
              </a:r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 검토</a:t>
              </a:r>
              <a:endParaRPr lang="ko-KR" altLang="en-US" sz="900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8383898" y="4677933"/>
              <a:ext cx="1333219" cy="2506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지원비 사후 지급</a:t>
              </a:r>
              <a:endParaRPr lang="ko-KR" altLang="en-US" sz="900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881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9132000" y="0"/>
            <a:ext cx="3060000" cy="6858000"/>
          </a:xfrm>
          <a:prstGeom prst="rect">
            <a:avLst/>
          </a:prstGeom>
          <a:solidFill>
            <a:schemeClr val="accent4">
              <a:alpha val="4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62137" y="4537609"/>
            <a:ext cx="1866123" cy="17430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250917" y="2074795"/>
            <a:ext cx="5604588" cy="209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증빙서류는 </a:t>
            </a:r>
            <a:r>
              <a:rPr kumimoji="0" lang="ko-KR" altLang="en-US" sz="13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원본</a:t>
            </a: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 제출 원칙</a:t>
            </a:r>
            <a:endParaRPr kumimoji="0" lang="ko-KR" altLang="en-US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R="0" lvl="0" algn="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현금영수증 또는 카드영수증</a:t>
            </a:r>
            <a:r>
              <a:rPr kumimoji="0" lang="en-US" altLang="ko-KR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대표자</a:t>
            </a:r>
            <a:r>
              <a:rPr kumimoji="0" lang="en-US" altLang="ko-KR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), </a:t>
            </a: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세금계산서 제출 원칙</a:t>
            </a:r>
            <a:endParaRPr kumimoji="0" lang="ko-KR" altLang="en-US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R="0" lvl="0" algn="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세금계산서 </a:t>
            </a:r>
            <a:r>
              <a:rPr kumimoji="0" lang="en-US" altLang="ko-K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kumimoji="0" lang="ko-KR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우송대학교 </a:t>
            </a: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사업자등록번호</a:t>
            </a:r>
            <a:r>
              <a:rPr kumimoji="0" lang="en-US" altLang="ko-K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kumimoji="0" lang="en-US" altLang="ko-K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306-82-07246)</a:t>
            </a: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로 발급</a:t>
            </a:r>
            <a:endParaRPr kumimoji="0" lang="en-US" altLang="ko-KR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lvl="0" algn="r" latinLnBrk="0">
              <a:lnSpc>
                <a:spcPct val="200000"/>
              </a:lnSpc>
            </a:pPr>
            <a:r>
              <a:rPr lang="ko-KR" altLang="en-US" sz="130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세금계산서와 </a:t>
            </a:r>
            <a:r>
              <a:rPr lang="ko-KR" altLang="en-US" sz="130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거래명세서의 일자는 일치해야 함</a:t>
            </a:r>
            <a:endParaRPr lang="ko-KR" altLang="en-US" sz="13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lvl="0" algn="r" latinLnBrk="0">
              <a:lnSpc>
                <a:spcPct val="200000"/>
              </a:lnSpc>
            </a:pPr>
            <a:r>
              <a:rPr lang="ko-KR" altLang="en-US" sz="130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거래명세서</a:t>
            </a:r>
            <a:r>
              <a:rPr lang="en-US" altLang="ko-KR" sz="130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30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견적서 등 증빙서류에 업체 날인 </a:t>
            </a:r>
            <a:r>
              <a:rPr lang="ko-KR" altLang="en-US" sz="130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필수</a:t>
            </a:r>
            <a:endParaRPr lang="ko-KR" altLang="en-US" sz="13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1437" y="1169153"/>
            <a:ext cx="22140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dirty="0" err="1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유의사항헣</a:t>
            </a:r>
            <a:endParaRPr lang="ko-KR" altLang="en-US" sz="4800" dirty="0">
              <a:solidFill>
                <a:schemeClr val="accent6">
                  <a:lumMod val="75000"/>
                </a:schemeClr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pic>
        <p:nvPicPr>
          <p:cNvPr id="2052" name="Picture 4" descr="https://californiabartutors.com/wp-content/uploads/2013/10/essay-and-PT-Grading-300x1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17" y="4537609"/>
            <a:ext cx="3741080" cy="174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pas-wordpress-media.s3.amazonaws.com/wp-content/uploads/2014/02/How-to-Create-an-Invoice-1024x52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92" r="6591"/>
          <a:stretch/>
        </p:blipFill>
        <p:spPr bwMode="auto">
          <a:xfrm>
            <a:off x="7286880" y="724575"/>
            <a:ext cx="3708899" cy="368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272" y="4743189"/>
            <a:ext cx="1331851" cy="133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68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30165" y="336367"/>
            <a:ext cx="6244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지원비 집행기준 및 제출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증빙서류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(※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필요한 경우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추가서류 요청 할 수 있음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65" y="705699"/>
            <a:ext cx="11199340" cy="5620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6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평행 사변형 3"/>
          <p:cNvSpPr/>
          <p:nvPr/>
        </p:nvSpPr>
        <p:spPr>
          <a:xfrm rot="21040825">
            <a:off x="318836" y="392425"/>
            <a:ext cx="1423335" cy="1134573"/>
          </a:xfrm>
          <a:prstGeom prst="parallelogram">
            <a:avLst/>
          </a:prstGeom>
          <a:solidFill>
            <a:schemeClr val="accent4">
              <a:alpha val="4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1600" y="711565"/>
            <a:ext cx="34708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 </a:t>
            </a:r>
            <a:r>
              <a:rPr lang="ko-KR" altLang="en-US" sz="4800" dirty="0" err="1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지출서류</a:t>
            </a:r>
            <a:r>
              <a:rPr lang="ko-KR" altLang="en-US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 정리 샘플</a:t>
            </a:r>
            <a:endParaRPr lang="en-US" altLang="ko-KR" sz="4800" dirty="0">
              <a:solidFill>
                <a:schemeClr val="accent6">
                  <a:lumMod val="75000"/>
                </a:schemeClr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1599" y="2061660"/>
            <a:ext cx="1018951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3600" dirty="0" smtClean="0">
                <a:latin typeface="Forte" panose="03060902040502070203" pitchFamily="66" charset="0"/>
              </a:rPr>
              <a:t> 지원비 </a:t>
            </a:r>
            <a:r>
              <a:rPr lang="ko-KR" altLang="en-US" sz="3600" dirty="0" err="1" smtClean="0">
                <a:latin typeface="Forte" panose="03060902040502070203" pitchFamily="66" charset="0"/>
              </a:rPr>
              <a:t>사용계획서</a:t>
            </a:r>
            <a:endParaRPr lang="en-US" altLang="ko-KR" sz="3600" dirty="0" smtClean="0">
              <a:latin typeface="Forte" panose="03060902040502070203" pitchFamily="66" charset="0"/>
            </a:endParaRPr>
          </a:p>
          <a:p>
            <a:pPr marL="342900" indent="-342900">
              <a:buAutoNum type="arabicPeriod"/>
            </a:pPr>
            <a:r>
              <a:rPr lang="ko-KR" altLang="en-US" sz="3600" dirty="0" smtClean="0">
                <a:latin typeface="Forte" panose="03060902040502070203" pitchFamily="66" charset="0"/>
              </a:rPr>
              <a:t> 지원비 </a:t>
            </a:r>
            <a:r>
              <a:rPr lang="ko-KR" altLang="en-US" sz="3600" dirty="0" err="1" smtClean="0">
                <a:latin typeface="Forte" panose="03060902040502070203" pitchFamily="66" charset="0"/>
              </a:rPr>
              <a:t>정산보고서</a:t>
            </a:r>
            <a:endParaRPr lang="en-US" altLang="ko-KR" sz="3600" dirty="0" smtClean="0">
              <a:latin typeface="Forte" panose="03060902040502070203" pitchFamily="66" charset="0"/>
            </a:endParaRPr>
          </a:p>
          <a:p>
            <a:pPr marL="342900" indent="-342900">
              <a:buAutoNum type="arabicPeriod"/>
            </a:pPr>
            <a:r>
              <a:rPr lang="ko-KR" altLang="en-US" sz="3600" dirty="0" smtClean="0">
                <a:latin typeface="Forte" panose="03060902040502070203" pitchFamily="66" charset="0"/>
              </a:rPr>
              <a:t> 영수증</a:t>
            </a:r>
            <a:endParaRPr lang="en-US" altLang="ko-KR" sz="3600" dirty="0" smtClean="0">
              <a:latin typeface="Forte" panose="03060902040502070203" pitchFamily="66" charset="0"/>
            </a:endParaRPr>
          </a:p>
          <a:p>
            <a:pPr marL="342900" indent="-342900">
              <a:buAutoNum type="arabicPeriod"/>
            </a:pPr>
            <a:r>
              <a:rPr lang="ko-KR" altLang="en-US" sz="3600" dirty="0" smtClean="0">
                <a:latin typeface="Forte" panose="03060902040502070203" pitchFamily="66" charset="0"/>
              </a:rPr>
              <a:t> 거래명세서</a:t>
            </a:r>
            <a:endParaRPr lang="en-US" altLang="ko-KR" sz="3600" dirty="0" smtClean="0">
              <a:latin typeface="Forte" panose="03060902040502070203" pitchFamily="66" charset="0"/>
            </a:endParaRPr>
          </a:p>
          <a:p>
            <a:pPr marL="342900" indent="-342900">
              <a:buAutoNum type="arabicPeriod"/>
            </a:pPr>
            <a:r>
              <a:rPr lang="ko-KR" altLang="en-US" sz="3600" dirty="0" smtClean="0">
                <a:latin typeface="Forte" panose="03060902040502070203" pitchFamily="66" charset="0"/>
              </a:rPr>
              <a:t> 견적서</a:t>
            </a:r>
            <a:r>
              <a:rPr lang="en-US" altLang="ko-KR" sz="3600" dirty="0" smtClean="0">
                <a:latin typeface="Forte" panose="03060902040502070203" pitchFamily="66" charset="0"/>
              </a:rPr>
              <a:t>(100</a:t>
            </a:r>
            <a:r>
              <a:rPr lang="ko-KR" altLang="en-US" sz="3600" dirty="0" smtClean="0">
                <a:latin typeface="Forte" panose="03060902040502070203" pitchFamily="66" charset="0"/>
              </a:rPr>
              <a:t>만원 이상 </a:t>
            </a:r>
            <a:r>
              <a:rPr lang="ko-KR" altLang="en-US" sz="3600" dirty="0" err="1" smtClean="0">
                <a:latin typeface="Forte" panose="03060902040502070203" pitchFamily="66" charset="0"/>
              </a:rPr>
              <a:t>비교견적서</a:t>
            </a:r>
            <a:r>
              <a:rPr lang="en-US" altLang="ko-KR" sz="3600" dirty="0" smtClean="0">
                <a:latin typeface="Forte" panose="03060902040502070203" pitchFamily="66" charset="0"/>
              </a:rPr>
              <a:t>)</a:t>
            </a:r>
          </a:p>
          <a:p>
            <a:pPr marL="342900" indent="-342900">
              <a:buAutoNum type="arabicPeriod"/>
            </a:pPr>
            <a:r>
              <a:rPr lang="ko-KR" altLang="en-US" sz="3600" dirty="0" smtClean="0">
                <a:latin typeface="Forte" panose="03060902040502070203" pitchFamily="66" charset="0"/>
              </a:rPr>
              <a:t> 사업자등록증</a:t>
            </a:r>
            <a:endParaRPr lang="en-US" altLang="ko-KR" sz="3600" dirty="0" smtClean="0">
              <a:latin typeface="Forte" panose="03060902040502070203" pitchFamily="66" charset="0"/>
            </a:endParaRPr>
          </a:p>
          <a:p>
            <a:pPr marL="342900" indent="-342900">
              <a:buAutoNum type="arabicPeriod"/>
            </a:pPr>
            <a:r>
              <a:rPr lang="ko-KR" altLang="en-US" sz="3600" dirty="0" smtClean="0">
                <a:latin typeface="Forte" panose="03060902040502070203" pitchFamily="66" charset="0"/>
              </a:rPr>
              <a:t> 통장사본</a:t>
            </a:r>
            <a:r>
              <a:rPr lang="en-US" altLang="ko-KR" sz="3600" dirty="0" smtClean="0">
                <a:latin typeface="Forte" panose="03060902040502070203" pitchFamily="66" charset="0"/>
              </a:rPr>
              <a:t> (</a:t>
            </a:r>
            <a:r>
              <a:rPr lang="ko-KR" altLang="en-US" sz="3600" dirty="0" err="1" smtClean="0">
                <a:latin typeface="Forte" panose="03060902040502070203" pitchFamily="66" charset="0"/>
              </a:rPr>
              <a:t>입금받는곳</a:t>
            </a:r>
            <a:r>
              <a:rPr lang="en-US" altLang="ko-KR" sz="3600" dirty="0" smtClean="0">
                <a:latin typeface="Forte" panose="03060902040502070203" pitchFamily="66" charset="0"/>
              </a:rPr>
              <a:t>)</a:t>
            </a:r>
            <a:endParaRPr lang="ko-KR" altLang="en-US" sz="36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00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지원비 </a:t>
            </a:r>
            <a:r>
              <a:rPr lang="ko-KR" altLang="en-US" dirty="0" err="1" smtClean="0"/>
              <a:t>사용계획서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466335"/>
            <a:ext cx="10515600" cy="4710628"/>
          </a:xfrm>
        </p:spPr>
        <p:txBody>
          <a:bodyPr/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4789" y="1466335"/>
            <a:ext cx="7315200" cy="471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98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지원비 </a:t>
            </a:r>
            <a:r>
              <a:rPr lang="ko-KR" altLang="en-US" dirty="0" err="1" smtClean="0"/>
              <a:t>정산보고서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3387" y="1690688"/>
            <a:ext cx="3837770" cy="435133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469" y="1690688"/>
            <a:ext cx="3814119" cy="4257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62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영수증</a:t>
            </a:r>
            <a:r>
              <a:rPr lang="en-US" altLang="ko-KR" dirty="0" smtClean="0"/>
              <a:t>(</a:t>
            </a:r>
            <a:r>
              <a:rPr lang="ko-KR" altLang="en-US" dirty="0" smtClean="0"/>
              <a:t>현금영수증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386686" y="178723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4289532" y="1883784"/>
            <a:ext cx="812222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511947608" descr="EMB00004db8251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667" y="1787236"/>
            <a:ext cx="6375400" cy="442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725333" y="3090333"/>
            <a:ext cx="457200" cy="1862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725333" y="3276600"/>
            <a:ext cx="914400" cy="1439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45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</a:t>
            </a:r>
            <a:r>
              <a:rPr lang="ko-KR" altLang="en-US" dirty="0"/>
              <a:t> </a:t>
            </a:r>
            <a:r>
              <a:rPr lang="ko-KR" altLang="en-US" dirty="0" smtClean="0"/>
              <a:t>영수증</a:t>
            </a:r>
            <a:r>
              <a:rPr lang="en-US" altLang="ko-KR" dirty="0" smtClean="0"/>
              <a:t>(</a:t>
            </a:r>
            <a:r>
              <a:rPr lang="ko-KR" altLang="en-US" dirty="0" smtClean="0"/>
              <a:t>카드영수증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4" name="_x370889712" descr="EMB00004db825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243" y="2427316"/>
            <a:ext cx="3217333" cy="4026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550264" y="1874336"/>
            <a:ext cx="1796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원본 </a:t>
            </a:r>
            <a:r>
              <a:rPr lang="ko-KR" altLang="en-US" dirty="0" err="1" smtClean="0"/>
              <a:t>분실시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8620298" y="3300153"/>
            <a:ext cx="257695" cy="91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586" y="2427316"/>
            <a:ext cx="2838450" cy="34194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89842" y="1874336"/>
            <a:ext cx="1796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원본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166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영수증</a:t>
            </a:r>
            <a:r>
              <a:rPr lang="en-US" altLang="ko-KR" dirty="0" smtClean="0"/>
              <a:t>(</a:t>
            </a:r>
            <a:r>
              <a:rPr lang="ko-KR" altLang="en-US" dirty="0" smtClean="0"/>
              <a:t>전자세금계산서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67" y="1579418"/>
            <a:ext cx="10041120" cy="453935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169622" y="2377440"/>
            <a:ext cx="1413163" cy="615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572000" y="2635135"/>
            <a:ext cx="457200" cy="1163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957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견 적 서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5607" y="259773"/>
            <a:ext cx="6762750" cy="659822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311833" y="1263535"/>
            <a:ext cx="964276" cy="282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8636924" y="1205345"/>
            <a:ext cx="939338" cy="7065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0299469" y="1546167"/>
            <a:ext cx="365760" cy="1445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822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거 래 명 세 서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77370" y="1825625"/>
            <a:ext cx="6637260" cy="435133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3890356" y="2660072"/>
            <a:ext cx="980902" cy="5403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923607" y="3258589"/>
            <a:ext cx="1870364" cy="207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5378335" y="3075061"/>
            <a:ext cx="307570" cy="1253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6816436" y="2867891"/>
            <a:ext cx="864524" cy="3325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655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 </a:t>
            </a:r>
            <a:r>
              <a:rPr lang="ko-KR" altLang="en-US" dirty="0" smtClean="0"/>
              <a:t>사 업 자 등 록 증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36276" y="365125"/>
            <a:ext cx="5926975" cy="616036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755775" y="3707476"/>
            <a:ext cx="1870363" cy="7148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7165571" y="1213658"/>
            <a:ext cx="1371600" cy="7232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8370916" y="955964"/>
            <a:ext cx="1163782" cy="191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905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</a:t>
            </a:r>
            <a:r>
              <a:rPr lang="ko-KR" altLang="en-US" dirty="0" smtClean="0"/>
              <a:t>통 장 사 본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075" y="1554480"/>
            <a:ext cx="6475615" cy="4123214"/>
          </a:xfrm>
        </p:spPr>
      </p:pic>
      <p:sp>
        <p:nvSpPr>
          <p:cNvPr id="5" name="직사각형 4"/>
          <p:cNvSpPr/>
          <p:nvPr/>
        </p:nvSpPr>
        <p:spPr>
          <a:xfrm>
            <a:off x="3466407" y="2576945"/>
            <a:ext cx="1047404" cy="2244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231178" y="3308465"/>
            <a:ext cx="1022466" cy="1413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7772400" y="2801389"/>
            <a:ext cx="1039091" cy="673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918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서류 발급 절차</a:t>
            </a:r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966945" y="4258296"/>
            <a:ext cx="10258110" cy="1631825"/>
            <a:chOff x="2152790" y="3296718"/>
            <a:chExt cx="7886419" cy="1631825"/>
          </a:xfrm>
        </p:grpSpPr>
        <p:grpSp>
          <p:nvGrpSpPr>
            <p:cNvPr id="5" name="그룹 4"/>
            <p:cNvGrpSpPr/>
            <p:nvPr/>
          </p:nvGrpSpPr>
          <p:grpSpPr>
            <a:xfrm>
              <a:off x="2152790" y="3296718"/>
              <a:ext cx="7886419" cy="1336475"/>
              <a:chOff x="2153588" y="3375677"/>
              <a:chExt cx="7657538" cy="1266461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16" name="갈매기형 수장 15"/>
              <p:cNvSpPr/>
              <p:nvPr/>
            </p:nvSpPr>
            <p:spPr>
              <a:xfrm>
                <a:off x="2153588" y="3375677"/>
                <a:ext cx="1607270" cy="1266461"/>
              </a:xfrm>
              <a:prstGeom prst="chevron">
                <a:avLst>
                  <a:gd name="adj" fmla="val 242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  <p:sp>
            <p:nvSpPr>
              <p:cNvPr id="17" name="갈매기형 수장 16"/>
              <p:cNvSpPr/>
              <p:nvPr/>
            </p:nvSpPr>
            <p:spPr>
              <a:xfrm>
                <a:off x="3666155" y="3375677"/>
                <a:ext cx="1607270" cy="1266461"/>
              </a:xfrm>
              <a:prstGeom prst="chevron">
                <a:avLst>
                  <a:gd name="adj" fmla="val 242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  <p:sp>
            <p:nvSpPr>
              <p:cNvPr id="18" name="갈매기형 수장 17"/>
              <p:cNvSpPr/>
              <p:nvPr/>
            </p:nvSpPr>
            <p:spPr>
              <a:xfrm>
                <a:off x="5178722" y="3375677"/>
                <a:ext cx="1607270" cy="1266461"/>
              </a:xfrm>
              <a:prstGeom prst="chevron">
                <a:avLst>
                  <a:gd name="adj" fmla="val 242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  <p:sp>
            <p:nvSpPr>
              <p:cNvPr id="19" name="갈매기형 수장 18"/>
              <p:cNvSpPr/>
              <p:nvPr/>
            </p:nvSpPr>
            <p:spPr>
              <a:xfrm>
                <a:off x="6691289" y="3375677"/>
                <a:ext cx="1607270" cy="1266461"/>
              </a:xfrm>
              <a:prstGeom prst="chevron">
                <a:avLst>
                  <a:gd name="adj" fmla="val 242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  <p:sp>
            <p:nvSpPr>
              <p:cNvPr id="20" name="갈매기형 수장 19"/>
              <p:cNvSpPr/>
              <p:nvPr/>
            </p:nvSpPr>
            <p:spPr>
              <a:xfrm>
                <a:off x="8203856" y="3375677"/>
                <a:ext cx="1607270" cy="1266461"/>
              </a:xfrm>
              <a:prstGeom prst="chevron">
                <a:avLst>
                  <a:gd name="adj" fmla="val 242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</p:grpSp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5109" y="3663079"/>
              <a:ext cx="603751" cy="603751"/>
            </a:xfrm>
            <a:prstGeom prst="rect">
              <a:avLst/>
            </a:prstGeom>
          </p:spPr>
        </p:pic>
        <p:sp>
          <p:nvSpPr>
            <p:cNvPr id="11" name="직사각형 10"/>
            <p:cNvSpPr/>
            <p:nvPr/>
          </p:nvSpPr>
          <p:spPr>
            <a:xfrm>
              <a:off x="2152790" y="4677933"/>
              <a:ext cx="1333219" cy="2506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지원비 </a:t>
              </a:r>
              <a:r>
                <a:rPr lang="ko-KR" altLang="en-US" sz="900" dirty="0" err="1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사용계획서</a:t>
              </a:r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 제출</a:t>
              </a:r>
              <a:endParaRPr lang="ko-KR" altLang="en-US" sz="900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3710567" y="4677933"/>
              <a:ext cx="1333219" cy="2506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견적서</a:t>
              </a:r>
              <a:r>
                <a:rPr lang="en-US" altLang="ko-KR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,</a:t>
              </a:r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사업자등록증</a:t>
              </a:r>
              <a:endParaRPr lang="ko-KR" altLang="en-US" sz="900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5268344" y="4677933"/>
              <a:ext cx="1333219" cy="2506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거래명세서</a:t>
              </a:r>
              <a:endParaRPr lang="ko-KR" altLang="en-US" sz="900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6826121" y="4677933"/>
              <a:ext cx="1333219" cy="2506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영수증</a:t>
              </a:r>
              <a:endParaRPr lang="ko-KR" altLang="en-US" sz="900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8383898" y="4677933"/>
              <a:ext cx="1333219" cy="2506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통장사본</a:t>
              </a:r>
              <a:endParaRPr lang="ko-KR" altLang="en-US" sz="900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pic>
        <p:nvPicPr>
          <p:cNvPr id="21" name="내용 개체 틀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13276" y="4303036"/>
            <a:ext cx="1485778" cy="1332693"/>
          </a:xfrm>
          <a:prstGeom prst="rect">
            <a:avLst/>
          </a:prstGeom>
        </p:spPr>
      </p:pic>
      <p:pic>
        <p:nvPicPr>
          <p:cNvPr id="22" name="내용 개체 틀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6832" y="4258296"/>
            <a:ext cx="1485777" cy="1381215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6832" y="2878971"/>
            <a:ext cx="1485777" cy="1356955"/>
          </a:xfrm>
          <a:prstGeom prst="rect">
            <a:avLst/>
          </a:prstGeom>
        </p:spPr>
      </p:pic>
      <p:pic>
        <p:nvPicPr>
          <p:cNvPr id="24" name="내용 개체 틀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71845" y="4258296"/>
            <a:ext cx="1485777" cy="1372179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9360" y="4303036"/>
            <a:ext cx="1504511" cy="1351701"/>
          </a:xfrm>
          <a:prstGeom prst="rect">
            <a:avLst/>
          </a:prstGeom>
        </p:spPr>
      </p:pic>
      <p:pic>
        <p:nvPicPr>
          <p:cNvPr id="26" name="내용 개체 틀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609" y="4347754"/>
            <a:ext cx="1400491" cy="1314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71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9132000" y="0"/>
            <a:ext cx="3060000" cy="6858000"/>
          </a:xfrm>
          <a:prstGeom prst="rect">
            <a:avLst/>
          </a:prstGeom>
          <a:solidFill>
            <a:schemeClr val="accent4">
              <a:alpha val="4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62137" y="4537609"/>
            <a:ext cx="1866123" cy="17430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250917" y="2074795"/>
            <a:ext cx="5604588" cy="209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증빙서류는 </a:t>
            </a:r>
            <a:r>
              <a:rPr kumimoji="0" lang="ko-KR" altLang="en-US" sz="13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원본</a:t>
            </a: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 제출 원칙</a:t>
            </a:r>
            <a:endParaRPr kumimoji="0" lang="ko-KR" altLang="en-US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R="0" lvl="0" algn="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현금영수증 또는 카드영수증</a:t>
            </a:r>
            <a:r>
              <a:rPr kumimoji="0" lang="en-US" altLang="ko-KR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대표자</a:t>
            </a:r>
            <a:r>
              <a:rPr kumimoji="0" lang="en-US" altLang="ko-KR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), </a:t>
            </a: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세금계산서 제출 원칙</a:t>
            </a:r>
            <a:endParaRPr kumimoji="0" lang="ko-KR" altLang="en-US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R="0" lvl="0" algn="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</a:pP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세금계산서 </a:t>
            </a:r>
            <a:r>
              <a:rPr kumimoji="0" lang="en-US" altLang="ko-K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kumimoji="0" lang="ko-KR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우송대학교 </a:t>
            </a: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사업자등록번호</a:t>
            </a:r>
            <a:r>
              <a:rPr kumimoji="0" lang="en-US" altLang="ko-K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kumimoji="0" lang="en-US" altLang="ko-K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306-82-07246)</a:t>
            </a:r>
            <a:r>
              <a:rPr kumimoji="0" lang="ko-KR" alt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로 발급</a:t>
            </a:r>
            <a:endParaRPr kumimoji="0" lang="en-US" altLang="ko-KR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lvl="0" algn="r" latinLnBrk="0">
              <a:lnSpc>
                <a:spcPct val="200000"/>
              </a:lnSpc>
            </a:pPr>
            <a:r>
              <a:rPr lang="ko-KR" altLang="en-US" sz="130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세금계산서와 </a:t>
            </a:r>
            <a:r>
              <a:rPr lang="ko-KR" altLang="en-US" sz="130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거래명세서의 일자는 일치해야 함</a:t>
            </a:r>
            <a:endParaRPr lang="ko-KR" altLang="en-US" sz="13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lvl="0" algn="r" latinLnBrk="0">
              <a:lnSpc>
                <a:spcPct val="200000"/>
              </a:lnSpc>
            </a:pPr>
            <a:r>
              <a:rPr lang="ko-KR" altLang="en-US" sz="130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거래명세서</a:t>
            </a:r>
            <a:r>
              <a:rPr lang="en-US" altLang="ko-KR" sz="130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30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견적서 등 증빙서류에 업체 날인 </a:t>
            </a:r>
            <a:r>
              <a:rPr lang="ko-KR" altLang="en-US" sz="1300" dirty="0" smtClean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필수</a:t>
            </a:r>
            <a:endParaRPr lang="ko-KR" altLang="en-US" sz="13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1437" y="1169153"/>
            <a:ext cx="22140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dirty="0" err="1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유의사항헣</a:t>
            </a:r>
            <a:endParaRPr lang="ko-KR" altLang="en-US" sz="4800" dirty="0">
              <a:solidFill>
                <a:schemeClr val="accent6">
                  <a:lumMod val="75000"/>
                </a:schemeClr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pic>
        <p:nvPicPr>
          <p:cNvPr id="2052" name="Picture 4" descr="https://californiabartutors.com/wp-content/uploads/2013/10/essay-and-PT-Grading-300x1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17" y="4537609"/>
            <a:ext cx="3741080" cy="174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pas-wordpress-media.s3.amazonaws.com/wp-content/uploads/2014/02/How-to-Create-an-Invoice-1024x52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92" r="6591"/>
          <a:stretch/>
        </p:blipFill>
        <p:spPr bwMode="auto">
          <a:xfrm>
            <a:off x="7286880" y="724575"/>
            <a:ext cx="3708899" cy="368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272" y="4743189"/>
            <a:ext cx="1331851" cy="133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96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평행 사변형 28"/>
          <p:cNvSpPr/>
          <p:nvPr/>
        </p:nvSpPr>
        <p:spPr>
          <a:xfrm rot="21040825">
            <a:off x="-108707" y="2503408"/>
            <a:ext cx="1423335" cy="1134573"/>
          </a:xfrm>
          <a:prstGeom prst="parallelogram">
            <a:avLst/>
          </a:prstGeom>
          <a:solidFill>
            <a:schemeClr val="accent4">
              <a:alpha val="4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4809" y="2781360"/>
            <a:ext cx="30877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06 </a:t>
            </a:r>
            <a:r>
              <a:rPr lang="ko-KR" altLang="en-US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창업마일리지</a:t>
            </a:r>
            <a:endParaRPr lang="en-US" altLang="ko-KR" sz="4800" dirty="0">
              <a:solidFill>
                <a:schemeClr val="accent6">
                  <a:lumMod val="75000"/>
                </a:schemeClr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1564123"/>
              </p:ext>
            </p:extLst>
          </p:nvPr>
        </p:nvGraphicFramePr>
        <p:xfrm>
          <a:off x="4670854" y="104569"/>
          <a:ext cx="7241062" cy="6770769"/>
        </p:xfrm>
        <a:graphic>
          <a:graphicData uri="http://schemas.openxmlformats.org/drawingml/2006/table">
            <a:tbl>
              <a:tblPr/>
              <a:tblGrid>
                <a:gridCol w="511678">
                  <a:extLst>
                    <a:ext uri="{9D8B030D-6E8A-4147-A177-3AD203B41FA5}">
                      <a16:colId xmlns:a16="http://schemas.microsoft.com/office/drawing/2014/main" xmlns="" val="603078569"/>
                    </a:ext>
                  </a:extLst>
                </a:gridCol>
                <a:gridCol w="1012322"/>
                <a:gridCol w="420130">
                  <a:extLst>
                    <a:ext uri="{9D8B030D-6E8A-4147-A177-3AD203B41FA5}">
                      <a16:colId xmlns:a16="http://schemas.microsoft.com/office/drawing/2014/main" xmlns="" val="1082697637"/>
                    </a:ext>
                  </a:extLst>
                </a:gridCol>
                <a:gridCol w="2042984"/>
                <a:gridCol w="642551">
                  <a:extLst>
                    <a:ext uri="{9D8B030D-6E8A-4147-A177-3AD203B41FA5}">
                      <a16:colId xmlns:a16="http://schemas.microsoft.com/office/drawing/2014/main" xmlns="" val="567090290"/>
                    </a:ext>
                  </a:extLst>
                </a:gridCol>
                <a:gridCol w="1614617"/>
                <a:gridCol w="996780">
                  <a:extLst>
                    <a:ext uri="{9D8B030D-6E8A-4147-A177-3AD203B41FA5}">
                      <a16:colId xmlns:a16="http://schemas.microsoft.com/office/drawing/2014/main" xmlns="" val="387502762"/>
                    </a:ext>
                  </a:extLst>
                </a:gridCol>
              </a:tblGrid>
              <a:tr h="2662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구분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내    용</a:t>
                      </a:r>
                    </a:p>
                  </a:txBody>
                  <a:tcPr marL="33077" marR="33077" marT="9145" marB="914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장소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예     시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점수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마일리지 점수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비  고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27795110"/>
                  </a:ext>
                </a:extLst>
              </a:tr>
              <a:tr h="32943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업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자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발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굴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창업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경진대회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교내</a:t>
                      </a:r>
                      <a:endParaRPr lang="en-US" altLang="ko-KR" sz="9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창업아이디어검증대회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창업동아리경진대회</a:t>
                      </a:r>
                      <a:endParaRPr lang="en-US" altLang="ko-KR" sz="9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baseline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20~70</a:t>
                      </a: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참여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: 20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입상시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최고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50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-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차순위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10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 차감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대회상패사본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02096843"/>
                  </a:ext>
                </a:extLst>
              </a:tr>
              <a:tr h="356697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교외</a:t>
                      </a: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상위권 전국대회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CNU-WSU 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창업경진대회</a:t>
                      </a: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20~100</a:t>
                      </a: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참여</a:t>
                      </a: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r>
                        <a:rPr lang="en-US" altLang="ko-KR" sz="900" kern="0" spc="0" baseline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: 30</a:t>
                      </a:r>
                      <a:r>
                        <a:rPr lang="ko-KR" altLang="en-US" sz="900" kern="0" spc="0" baseline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</a:t>
                      </a:r>
                      <a:endParaRPr lang="en-US" altLang="ko-KR" sz="900" kern="0" spc="0" baseline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baseline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입상시 </a:t>
                      </a:r>
                      <a:r>
                        <a:rPr lang="en-US" altLang="ko-KR" sz="900" kern="0" spc="0" baseline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900" kern="0" spc="0" baseline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최고 </a:t>
                      </a:r>
                      <a:r>
                        <a:rPr lang="en-US" altLang="ko-KR" sz="900" kern="0" spc="0" baseline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70</a:t>
                      </a:r>
                      <a:r>
                        <a:rPr lang="ko-KR" altLang="en-US" sz="900" kern="0" spc="0" baseline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</a:t>
                      </a:r>
                      <a:endParaRPr lang="en-US" altLang="ko-KR" sz="900" kern="0" spc="0" baseline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baseline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-</a:t>
                      </a:r>
                      <a:r>
                        <a:rPr lang="ko-KR" altLang="en-US" sz="900" kern="0" spc="0" baseline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차순위 </a:t>
                      </a:r>
                      <a:r>
                        <a:rPr lang="en-US" altLang="ko-KR" sz="900" kern="0" spc="0" baseline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10</a:t>
                      </a:r>
                      <a:r>
                        <a:rPr lang="ko-KR" altLang="en-US" sz="900" kern="0" spc="0" baseline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 차감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참여등록증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사업계획서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대회상패사본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9424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업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활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동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정규교과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창업강좌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 창업과목 이수 및 수강 중인자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30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학기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과목당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: 30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수강신청 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등록화면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또는 시간표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47464324"/>
                  </a:ext>
                </a:extLst>
              </a:tr>
              <a:tr h="36246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동아리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교내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교내 창업동아리 참여</a:t>
                      </a:r>
                      <a:endParaRPr lang="en-US" altLang="ko-KR" sz="9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20~30</a:t>
                      </a:r>
                      <a:endParaRPr lang="en-US" altLang="ko-KR" sz="9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회장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: 30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팀원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: 20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동아리 사업계획서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82671004"/>
                  </a:ext>
                </a:extLst>
              </a:tr>
              <a:tr h="28534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비교과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창업강좌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강의수강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30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수료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: 30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수료증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40561054"/>
                  </a:ext>
                </a:extLst>
              </a:tr>
              <a:tr h="269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창업특강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특강수강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15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수강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: 15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확인증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429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창업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체험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창업캠프</a:t>
                      </a: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 창업캠프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20~40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박미만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20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박미만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30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박미만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40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참가서류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수료증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활동사진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90335744"/>
                  </a:ext>
                </a:extLst>
              </a:tr>
              <a:tr h="262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교외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교외 창업캠프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3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창직</a:t>
                      </a: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창직동아리 활동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20~30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팀장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30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팀원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20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창직 사업계획서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121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창업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실적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창업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개인</a:t>
                      </a:r>
                      <a:r>
                        <a:rPr lang="en-US" altLang="ko-KR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사업자등록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50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공동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대표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50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사업자등록증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03597885"/>
                  </a:ext>
                </a:extLst>
              </a:tr>
              <a:tr h="235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창업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법인</a:t>
                      </a:r>
                      <a:r>
                        <a:rPr lang="en-US" altLang="ko-KR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사업자등록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50~400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공동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대표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400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등재이사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50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사업자등록증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법인등기부등본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지식재산권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특허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디자인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실용신안 등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50~100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출원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50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등록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+50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등록증사본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1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매출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매출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100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만원 당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30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점 부여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30~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대표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100%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직원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50% 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부여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매출관련서류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8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고용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고용 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인이상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200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대표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200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고용관련서류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19978293"/>
                  </a:ext>
                </a:extLst>
              </a:tr>
              <a:tr h="3431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국제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교류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글로벌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역량강화</a:t>
                      </a:r>
                      <a:endParaRPr lang="en-US" altLang="ko-KR" sz="900" b="1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프로그램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외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청년창업자글로벌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역량강화프로그램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30~100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선정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30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해외연수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+70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참가확인증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1851305"/>
                  </a:ext>
                </a:extLst>
              </a:tr>
              <a:tr h="3791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기타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창업관련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교내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외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기타 창업관련 활동</a:t>
                      </a: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해당여부 내부 검토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20</a:t>
                      </a: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건별 </a:t>
                      </a:r>
                      <a:r>
                        <a:rPr lang="en-US" altLang="ko-KR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20</a:t>
                      </a:r>
                      <a:r>
                        <a:rPr lang="ko-KR" altLang="en-US" sz="9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적정서류접수 </a:t>
                      </a:r>
                      <a:endParaRPr lang="en-US" altLang="ko-KR" sz="8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검토 후 승인여부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4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 창업지원단에서 인정하는 창업관련 프로그램은 마일리지 차등</a:t>
                      </a:r>
                      <a:r>
                        <a:rPr lang="en-US" altLang="ko-KR" sz="9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추가 지급 가능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indent="-17145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indent="-17145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altLang="ko-KR" sz="900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3077" marR="33077" marT="9145" marB="91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670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평행 사변형 3"/>
          <p:cNvSpPr/>
          <p:nvPr/>
        </p:nvSpPr>
        <p:spPr>
          <a:xfrm rot="21040825">
            <a:off x="244022" y="209545"/>
            <a:ext cx="1423335" cy="1134573"/>
          </a:xfrm>
          <a:prstGeom prst="parallelogram">
            <a:avLst/>
          </a:prstGeom>
          <a:solidFill>
            <a:schemeClr val="accent4">
              <a:alpha val="4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6786" y="528685"/>
            <a:ext cx="33169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07 </a:t>
            </a:r>
            <a:r>
              <a:rPr lang="ko-KR" altLang="en-US" sz="48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창업 지원 공간</a:t>
            </a:r>
            <a:endParaRPr lang="en-US" altLang="ko-KR" sz="4800" dirty="0">
              <a:solidFill>
                <a:schemeClr val="accent6">
                  <a:lumMod val="75000"/>
                </a:schemeClr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6842" y="5144475"/>
            <a:ext cx="3322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mtClean="0"/>
              <a:t>Startup Lectuer Rome</a:t>
            </a:r>
            <a:endParaRPr lang="en-US" altLang="ko-KR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3940308" y="1728584"/>
            <a:ext cx="71156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운영시간 </a:t>
            </a:r>
            <a:r>
              <a:rPr lang="en-US" altLang="ko-KR" sz="2400" smtClean="0"/>
              <a:t>: </a:t>
            </a:r>
            <a:r>
              <a:rPr lang="en-US" altLang="ko-KR" sz="2400" smtClean="0"/>
              <a:t>12</a:t>
            </a:r>
            <a:r>
              <a:rPr lang="ko-KR" altLang="en-US" sz="2400" smtClean="0"/>
              <a:t>시간</a:t>
            </a:r>
            <a:endParaRPr lang="en-US" altLang="ko-KR" sz="2400" dirty="0" smtClean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운영대상</a:t>
            </a:r>
            <a:r>
              <a:rPr lang="ko-KR" altLang="en-US" sz="2400" dirty="0" smtClean="0"/>
              <a:t> </a:t>
            </a:r>
            <a:r>
              <a:rPr lang="en-US" altLang="ko-KR" sz="2400" smtClean="0"/>
              <a:t>: </a:t>
            </a:r>
            <a:r>
              <a:rPr lang="ko-KR" altLang="en-US" sz="2400" smtClean="0"/>
              <a:t>창업동아리</a:t>
            </a:r>
            <a:r>
              <a:rPr lang="en-US" altLang="ko-KR" sz="2400" smtClean="0"/>
              <a:t>, </a:t>
            </a:r>
            <a:r>
              <a:rPr lang="ko-KR" altLang="en-US" sz="2400" smtClean="0"/>
              <a:t>창업강좌 수강생 외</a:t>
            </a:r>
            <a:endParaRPr lang="en-US" altLang="ko-KR" sz="240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400" smtClean="0"/>
              <a:t>사용문의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창업 지원단 </a:t>
            </a:r>
            <a:endParaRPr lang="en-US" altLang="ko-KR" sz="2400" dirty="0" smtClean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문의전화</a:t>
            </a:r>
            <a:r>
              <a:rPr lang="en-US" altLang="ko-KR" sz="2400" dirty="0"/>
              <a:t> </a:t>
            </a:r>
            <a:r>
              <a:rPr lang="en-US" altLang="ko-KR" sz="2400" dirty="0" smtClean="0"/>
              <a:t>: </a:t>
            </a:r>
            <a:r>
              <a:rPr lang="en-US" altLang="ko-KR" sz="2400" smtClean="0"/>
              <a:t>042)630 – 4661, 9992</a:t>
            </a:r>
            <a:endParaRPr lang="ko-KR" altLang="en-US" sz="24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649" y="2077449"/>
            <a:ext cx="3495675" cy="276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61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6" descr="https://i.pinimg.com/originals/23/18/2c/23182c575348140436cc5667a8f8c8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1344" b="96353" l="60790" r="95628"/>
                    </a14:imgEffect>
                    <a14:imgEffect>
                      <a14:colorTemperature colorTemp="6124"/>
                    </a14:imgEffect>
                    <a14:imgEffect>
                      <a14:saturation sat="1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555" t="51194" b="2966"/>
          <a:stretch/>
        </p:blipFill>
        <p:spPr bwMode="auto">
          <a:xfrm rot="12598056" flipH="1">
            <a:off x="309405" y="-78319"/>
            <a:ext cx="1499944" cy="232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16061" y="2476576"/>
            <a:ext cx="3776995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70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-</a:t>
            </a:r>
            <a:r>
              <a:rPr lang="ko-KR" altLang="en-US" sz="70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감사합니다</a:t>
            </a:r>
            <a:r>
              <a:rPr lang="en-US" altLang="ko-KR" sz="7000" dirty="0" smtClean="0">
                <a:solidFill>
                  <a:schemeClr val="accent6">
                    <a:lumMod val="75000"/>
                  </a:schemeClr>
                </a:solidFill>
                <a:latin typeface="tvN 즐거운이야기 Medium" panose="02020603020101020101" pitchFamily="18" charset="-127"/>
                <a:ea typeface="tvN 즐거운이야기 Medium" panose="02020603020101020101" pitchFamily="18" charset="-127"/>
              </a:rPr>
              <a:t>-</a:t>
            </a:r>
            <a:endParaRPr lang="ko-KR" altLang="en-US" sz="7000" dirty="0">
              <a:solidFill>
                <a:schemeClr val="accent6">
                  <a:lumMod val="75000"/>
                </a:schemeClr>
              </a:solidFill>
              <a:latin typeface="tvN 즐거운이야기 Medium" panose="02020603020101020101" pitchFamily="18" charset="-127"/>
              <a:ea typeface="tvN 즐거운이야기 Medium" panose="0202060302010102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20651" y="5808983"/>
            <a:ext cx="2550698" cy="369332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우송대학교 창업지원단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6150" name="Picture 6" descr="https://i.pinimg.com/originals/23/18/2c/23182c575348140436cc5667a8f8c80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1344" b="96353" l="60790" r="95628"/>
                    </a14:imgEffect>
                    <a14:imgEffect>
                      <a14:colorTemperature colorTemp="7487"/>
                    </a14:imgEffect>
                    <a14:imgEffect>
                      <a14:saturation sat="125000"/>
                    </a14:imgEffect>
                    <a14:imgEffect>
                      <a14:brightnessContrast contras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555" t="51194" b="2966"/>
          <a:stretch/>
        </p:blipFill>
        <p:spPr bwMode="auto">
          <a:xfrm>
            <a:off x="10264420" y="3973389"/>
            <a:ext cx="1860192" cy="288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s://i.pinimg.com/originals/23/18/2c/23182c575348140436cc5667a8f8c80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1344" b="96353" l="60790" r="9562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555" t="51194" b="2966"/>
          <a:stretch/>
        </p:blipFill>
        <p:spPr bwMode="auto">
          <a:xfrm rot="20189296">
            <a:off x="9934279" y="5161931"/>
            <a:ext cx="1072696" cy="166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s://i.pinimg.com/originals/23/18/2c/23182c575348140436cc5667a8f8c809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1344" b="96353" l="60790" r="95628"/>
                    </a14:imgEffect>
                    <a14:imgEffect>
                      <a14:saturation sat="1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555" t="51194" b="2966"/>
          <a:stretch/>
        </p:blipFill>
        <p:spPr bwMode="auto">
          <a:xfrm rot="11228142" flipH="1">
            <a:off x="702130" y="11636"/>
            <a:ext cx="1860192" cy="288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26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2541</TotalTime>
  <Words>983</Words>
  <Application>Microsoft Office PowerPoint</Application>
  <PresentationFormat>와이드스크린</PresentationFormat>
  <Paragraphs>281</Paragraphs>
  <Slides>24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33" baseType="lpstr">
      <vt:lpstr>맑은 고딕</vt:lpstr>
      <vt:lpstr>함초롬바탕</vt:lpstr>
      <vt:lpstr>나눔스퀘어 Bold</vt:lpstr>
      <vt:lpstr>tvN 즐거운이야기 Medium</vt:lpstr>
      <vt:lpstr>나눔스퀘어 Light</vt:lpstr>
      <vt:lpstr>나눔스퀘어</vt:lpstr>
      <vt:lpstr>Arial</vt:lpstr>
      <vt:lpstr>Forte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1. 지원비 사용계획서</vt:lpstr>
      <vt:lpstr>2. 지원비 정산보고서</vt:lpstr>
      <vt:lpstr>3. 영수증(현금영수증)</vt:lpstr>
      <vt:lpstr>3. 영수증(카드영수증)</vt:lpstr>
      <vt:lpstr>3. 영수증(전자세금계산서)</vt:lpstr>
      <vt:lpstr>4. 견 적 서</vt:lpstr>
      <vt:lpstr>5. 거 래 명 세 서</vt:lpstr>
      <vt:lpstr>6. 사 업 자 등 록 증</vt:lpstr>
      <vt:lpstr>7. 통 장 사 본</vt:lpstr>
      <vt:lpstr>서류 발급 절차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cnu</dc:creator>
  <cp:lastModifiedBy>장진영</cp:lastModifiedBy>
  <cp:revision>134</cp:revision>
  <cp:lastPrinted>2018-05-30T03:50:34Z</cp:lastPrinted>
  <dcterms:created xsi:type="dcterms:W3CDTF">2017-08-09T07:07:23Z</dcterms:created>
  <dcterms:modified xsi:type="dcterms:W3CDTF">2019-04-09T05:21:36Z</dcterms:modified>
</cp:coreProperties>
</file>